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 id="2147483687" r:id="rId2"/>
  </p:sldMasterIdLst>
  <p:notesMasterIdLst>
    <p:notesMasterId r:id="rId6"/>
  </p:notesMasterIdLst>
  <p:handoutMasterIdLst>
    <p:handoutMasterId r:id="rId7"/>
  </p:handoutMasterIdLst>
  <p:sldIdLst>
    <p:sldId id="256" r:id="rId3"/>
    <p:sldId id="257" r:id="rId4"/>
    <p:sldId id="258" r:id="rId5"/>
  </p:sldIdLst>
  <p:sldSz cx="9144000" cy="5143500" type="screen16x9"/>
  <p:notesSz cx="6858000" cy="9144000"/>
  <p:embeddedFontLst>
    <p:embeddedFont>
      <p:font typeface="Montserrat" pitchFamily="2" charset="77"/>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5"/>
  </p:normalViewPr>
  <p:slideViewPr>
    <p:cSldViewPr snapToGrid="0">
      <p:cViewPr varScale="1">
        <p:scale>
          <a:sx n="137" d="100"/>
          <a:sy n="137" d="100"/>
        </p:scale>
        <p:origin x="824" y="176"/>
      </p:cViewPr>
      <p:guideLst>
        <p:guide orient="horz" pos="1620"/>
        <p:guide pos="2880"/>
      </p:guideLst>
    </p:cSldViewPr>
  </p:slideViewPr>
  <p:notesTextViewPr>
    <p:cViewPr>
      <p:scale>
        <a:sx n="1" d="1"/>
        <a:sy n="1" d="1"/>
      </p:scale>
      <p:origin x="0" y="0"/>
    </p:cViewPr>
  </p:notesTextViewPr>
  <p:notesViewPr>
    <p:cSldViewPr snapToGrid="0" showGuides="1">
      <p:cViewPr varScale="1">
        <p:scale>
          <a:sx n="85" d="100"/>
          <a:sy n="85" d="100"/>
        </p:scale>
        <p:origin x="3928"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470E41-4CC4-5848-D024-D12A359DC51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96CC2C6-0BB3-89D6-41E0-906EE6AED2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840646-B700-2A4D-A285-93EE905F6B57}" type="datetimeFigureOut">
              <a:rPr lang="en-US" smtClean="0"/>
              <a:t>12/4/25</a:t>
            </a:fld>
            <a:endParaRPr lang="en-US"/>
          </a:p>
        </p:txBody>
      </p:sp>
      <p:sp>
        <p:nvSpPr>
          <p:cNvPr id="4" name="Footer Placeholder 3">
            <a:extLst>
              <a:ext uri="{FF2B5EF4-FFF2-40B4-BE49-F238E27FC236}">
                <a16:creationId xmlns:a16="http://schemas.microsoft.com/office/drawing/2014/main" id="{0F696283-0F85-A32C-7D63-B8391443754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1A9A5B3-5CD1-2A29-4728-04A16FE565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F5E7B6-79B6-BC49-936C-84CEBB025961}" type="slidenum">
              <a:rPr lang="en-US" smtClean="0"/>
              <a:t>‹#›</a:t>
            </a:fld>
            <a:endParaRPr lang="en-US"/>
          </a:p>
        </p:txBody>
      </p:sp>
    </p:spTree>
    <p:extLst>
      <p:ext uri="{BB962C8B-B14F-4D97-AF65-F5344CB8AC3E}">
        <p14:creationId xmlns:p14="http://schemas.microsoft.com/office/powerpoint/2010/main" val="312337424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g36e9bf70ce8_3_2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4" name="Google Shape;464;g36e9bf70ce8_3_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Google Shape;467;g3ad001a5da1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8" name="Google Shape;468;g3ad001a5da1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g36da6377737_0_4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0" name="Google Shape;480;g36da6377737_0_4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pic>
        <p:nvPicPr>
          <p:cNvPr id="2" name="Google Shape;275;p29">
            <a:extLst>
              <a:ext uri="{FF2B5EF4-FFF2-40B4-BE49-F238E27FC236}">
                <a16:creationId xmlns:a16="http://schemas.microsoft.com/office/drawing/2014/main" id="{C0591639-0956-F77A-4DD2-6279DB2BA313}"/>
              </a:ext>
            </a:extLst>
          </p:cNvPr>
          <p:cNvPicPr preferRelativeResize="0"/>
          <p:nvPr userDrawn="1"/>
        </p:nvPicPr>
        <p:blipFill rotWithShape="1">
          <a:blip r:embed="rId2">
            <a:alphaModFix/>
          </a:blip>
          <a:srcRect/>
          <a:stretch/>
        </p:blipFill>
        <p:spPr>
          <a:xfrm>
            <a:off x="388094" y="309459"/>
            <a:ext cx="1343118" cy="468562"/>
          </a:xfrm>
          <a:prstGeom prst="rect">
            <a:avLst/>
          </a:prstGeom>
          <a:noFill/>
          <a:ln>
            <a:noFill/>
          </a:ln>
        </p:spPr>
      </p:pic>
      <p:sp>
        <p:nvSpPr>
          <p:cNvPr id="3" name="Google Shape;276;p29">
            <a:extLst>
              <a:ext uri="{FF2B5EF4-FFF2-40B4-BE49-F238E27FC236}">
                <a16:creationId xmlns:a16="http://schemas.microsoft.com/office/drawing/2014/main" id="{32C96571-6B51-A255-7A3E-F5265B0376BB}"/>
              </a:ext>
            </a:extLst>
          </p:cNvPr>
          <p:cNvSpPr/>
          <p:nvPr userDrawn="1"/>
        </p:nvSpPr>
        <p:spPr>
          <a:xfrm>
            <a:off x="0" y="0"/>
            <a:ext cx="9144000" cy="141600"/>
          </a:xfrm>
          <a:prstGeom prst="rect">
            <a:avLst/>
          </a:prstGeom>
          <a:gradFill>
            <a:gsLst>
              <a:gs pos="0">
                <a:srgbClr val="879BCC"/>
              </a:gs>
              <a:gs pos="100000">
                <a:srgbClr val="112E76"/>
              </a:gs>
            </a:gsLst>
            <a:lin ang="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4" name="Google Shape;279;p29">
            <a:extLst>
              <a:ext uri="{FF2B5EF4-FFF2-40B4-BE49-F238E27FC236}">
                <a16:creationId xmlns:a16="http://schemas.microsoft.com/office/drawing/2014/main" id="{62995DCC-734D-8A14-2A07-B7D279D8316C}"/>
              </a:ext>
            </a:extLst>
          </p:cNvPr>
          <p:cNvPicPr preferRelativeResize="0"/>
          <p:nvPr userDrawn="1"/>
        </p:nvPicPr>
        <p:blipFill>
          <a:blip r:embed="rId3">
            <a:alphaModFix/>
          </a:blip>
          <a:stretch>
            <a:fillRect/>
          </a:stretch>
        </p:blipFill>
        <p:spPr>
          <a:xfrm>
            <a:off x="8155730" y="250822"/>
            <a:ext cx="606545" cy="4685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63"/>
        <p:cNvGrpSpPr/>
        <p:nvPr/>
      </p:nvGrpSpPr>
      <p:grpSpPr>
        <a:xfrm>
          <a:off x="0" y="0"/>
          <a:ext cx="0" cy="0"/>
          <a:chOff x="0" y="0"/>
          <a:chExt cx="0" cy="0"/>
        </a:xfrm>
      </p:grpSpPr>
      <p:sp>
        <p:nvSpPr>
          <p:cNvPr id="264" name="Google Shape;264;p2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5" name="Google Shape;265;p28"/>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66" name="Google Shape;266;p2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Clr>
                <a:srgbClr val="888888"/>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a:endParaRPr/>
          </a:p>
        </p:txBody>
      </p:sp>
      <p:sp>
        <p:nvSpPr>
          <p:cNvPr id="267" name="Google Shape;267;p2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Clr>
                <a:srgbClr val="888888"/>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a:endParaRPr/>
          </a:p>
        </p:txBody>
      </p:sp>
      <p:sp>
        <p:nvSpPr>
          <p:cNvPr id="268" name="Google Shape;268;p2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2" name="Google Shape;275;p29">
            <a:extLst>
              <a:ext uri="{FF2B5EF4-FFF2-40B4-BE49-F238E27FC236}">
                <a16:creationId xmlns:a16="http://schemas.microsoft.com/office/drawing/2014/main" id="{714799BD-AFC3-458B-F1FF-9B29EEBCE8A9}"/>
              </a:ext>
            </a:extLst>
          </p:cNvPr>
          <p:cNvPicPr preferRelativeResize="0"/>
          <p:nvPr userDrawn="1"/>
        </p:nvPicPr>
        <p:blipFill rotWithShape="1">
          <a:blip r:embed="rId2">
            <a:alphaModFix/>
          </a:blip>
          <a:srcRect/>
          <a:stretch/>
        </p:blipFill>
        <p:spPr>
          <a:xfrm>
            <a:off x="388094" y="309459"/>
            <a:ext cx="1343118" cy="468562"/>
          </a:xfrm>
          <a:prstGeom prst="rect">
            <a:avLst/>
          </a:prstGeom>
          <a:noFill/>
          <a:ln>
            <a:noFill/>
          </a:ln>
        </p:spPr>
      </p:pic>
      <p:sp>
        <p:nvSpPr>
          <p:cNvPr id="3" name="Google Shape;276;p29">
            <a:extLst>
              <a:ext uri="{FF2B5EF4-FFF2-40B4-BE49-F238E27FC236}">
                <a16:creationId xmlns:a16="http://schemas.microsoft.com/office/drawing/2014/main" id="{A839C857-C40D-19FF-3B42-2FCE0A949031}"/>
              </a:ext>
            </a:extLst>
          </p:cNvPr>
          <p:cNvSpPr/>
          <p:nvPr userDrawn="1"/>
        </p:nvSpPr>
        <p:spPr>
          <a:xfrm>
            <a:off x="0" y="0"/>
            <a:ext cx="9144000" cy="141600"/>
          </a:xfrm>
          <a:prstGeom prst="rect">
            <a:avLst/>
          </a:prstGeom>
          <a:gradFill>
            <a:gsLst>
              <a:gs pos="0">
                <a:srgbClr val="879BCC"/>
              </a:gs>
              <a:gs pos="100000">
                <a:srgbClr val="112E76"/>
              </a:gs>
            </a:gsLst>
            <a:lin ang="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4" name="Google Shape;279;p29">
            <a:extLst>
              <a:ext uri="{FF2B5EF4-FFF2-40B4-BE49-F238E27FC236}">
                <a16:creationId xmlns:a16="http://schemas.microsoft.com/office/drawing/2014/main" id="{2A23E0AC-42A1-48ED-4CBC-67D1077C665B}"/>
              </a:ext>
            </a:extLst>
          </p:cNvPr>
          <p:cNvPicPr preferRelativeResize="0"/>
          <p:nvPr userDrawn="1"/>
        </p:nvPicPr>
        <p:blipFill>
          <a:blip r:embed="rId3">
            <a:alphaModFix/>
          </a:blip>
          <a:stretch>
            <a:fillRect/>
          </a:stretch>
        </p:blipFill>
        <p:spPr>
          <a:xfrm>
            <a:off x="8155730" y="250822"/>
            <a:ext cx="606545" cy="46857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9"/>
        <p:cNvGrpSpPr/>
        <p:nvPr/>
      </p:nvGrpSpPr>
      <p:grpSpPr>
        <a:xfrm>
          <a:off x="0" y="0"/>
          <a:ext cx="0" cy="0"/>
          <a:chOff x="0" y="0"/>
          <a:chExt cx="0" cy="0"/>
        </a:xfrm>
      </p:grpSpPr>
      <p:sp>
        <p:nvSpPr>
          <p:cNvPr id="270" name="Google Shape;270;p2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Clr>
                <a:srgbClr val="888888"/>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a:endParaRPr/>
          </a:p>
        </p:txBody>
      </p:sp>
      <p:sp>
        <p:nvSpPr>
          <p:cNvPr id="271" name="Google Shape;271;p2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Clr>
                <a:srgbClr val="888888"/>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a:endParaRPr/>
          </a:p>
        </p:txBody>
      </p:sp>
      <p:sp>
        <p:nvSpPr>
          <p:cNvPr id="272" name="Google Shape;272;p2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
        <p:nvSpPr>
          <p:cNvPr id="273" name="Google Shape;273;p29"/>
          <p:cNvSpPr txBox="1"/>
          <p:nvPr/>
        </p:nvSpPr>
        <p:spPr>
          <a:xfrm>
            <a:off x="7451252" y="906050"/>
            <a:ext cx="706800" cy="3414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GB" sz="900" b="1">
                <a:solidFill>
                  <a:srgbClr val="FFFFFF"/>
                </a:solidFill>
                <a:latin typeface="Montserrat"/>
                <a:ea typeface="Montserrat"/>
                <a:cs typeface="Montserrat"/>
                <a:sym typeface="Montserrat"/>
              </a:rPr>
              <a:t>Week</a:t>
            </a:r>
            <a:endParaRPr sz="900" b="1">
              <a:solidFill>
                <a:srgbClr val="FFFFFF"/>
              </a:solidFill>
              <a:latin typeface="Montserrat"/>
              <a:ea typeface="Montserrat"/>
              <a:cs typeface="Montserrat"/>
              <a:sym typeface="Montserrat"/>
            </a:endParaRPr>
          </a:p>
        </p:txBody>
      </p:sp>
      <p:sp>
        <p:nvSpPr>
          <p:cNvPr id="274" name="Google Shape;274;p29"/>
          <p:cNvSpPr txBox="1"/>
          <p:nvPr/>
        </p:nvSpPr>
        <p:spPr>
          <a:xfrm>
            <a:off x="8055475" y="906050"/>
            <a:ext cx="706800" cy="3414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GB" sz="900" b="1">
                <a:solidFill>
                  <a:srgbClr val="FFFFFF"/>
                </a:solidFill>
                <a:latin typeface="Montserrat"/>
                <a:ea typeface="Montserrat"/>
                <a:cs typeface="Montserrat"/>
                <a:sym typeface="Montserrat"/>
              </a:rPr>
              <a:t>Day</a:t>
            </a:r>
            <a:endParaRPr sz="900" b="1">
              <a:solidFill>
                <a:srgbClr val="FFFFFF"/>
              </a:solidFill>
              <a:latin typeface="Montserrat"/>
              <a:ea typeface="Montserrat"/>
              <a:cs typeface="Montserrat"/>
              <a:sym typeface="Montserrat"/>
            </a:endParaRPr>
          </a:p>
        </p:txBody>
      </p:sp>
      <p:pic>
        <p:nvPicPr>
          <p:cNvPr id="275" name="Google Shape;275;p29"/>
          <p:cNvPicPr preferRelativeResize="0"/>
          <p:nvPr/>
        </p:nvPicPr>
        <p:blipFill rotWithShape="1">
          <a:blip r:embed="rId2">
            <a:alphaModFix/>
          </a:blip>
          <a:srcRect/>
          <a:stretch/>
        </p:blipFill>
        <p:spPr>
          <a:xfrm>
            <a:off x="388094" y="309459"/>
            <a:ext cx="1343118" cy="468562"/>
          </a:xfrm>
          <a:prstGeom prst="rect">
            <a:avLst/>
          </a:prstGeom>
          <a:noFill/>
          <a:ln>
            <a:noFill/>
          </a:ln>
        </p:spPr>
      </p:pic>
      <p:sp>
        <p:nvSpPr>
          <p:cNvPr id="276" name="Google Shape;276;p29"/>
          <p:cNvSpPr/>
          <p:nvPr/>
        </p:nvSpPr>
        <p:spPr>
          <a:xfrm>
            <a:off x="0" y="0"/>
            <a:ext cx="9144000" cy="141600"/>
          </a:xfrm>
          <a:prstGeom prst="rect">
            <a:avLst/>
          </a:prstGeom>
          <a:gradFill>
            <a:gsLst>
              <a:gs pos="0">
                <a:srgbClr val="879BCC"/>
              </a:gs>
              <a:gs pos="100000">
                <a:srgbClr val="112E76"/>
              </a:gs>
            </a:gsLst>
            <a:lin ang="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277" name="Google Shape;277;p29"/>
          <p:cNvSpPr txBox="1"/>
          <p:nvPr/>
        </p:nvSpPr>
        <p:spPr>
          <a:xfrm>
            <a:off x="258125" y="945875"/>
            <a:ext cx="7373700" cy="4920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None/>
            </a:pPr>
            <a:r>
              <a:rPr lang="en-GB" sz="1800" b="1">
                <a:solidFill>
                  <a:srgbClr val="64656A"/>
                </a:solidFill>
                <a:latin typeface="Montserrat"/>
                <a:ea typeface="Montserrat"/>
                <a:cs typeface="Montserrat"/>
                <a:sym typeface="Montserrat"/>
              </a:rPr>
              <a:t>INSTRUKSI TUGAS VIDEO - EMOTIONAL BANK ACCOUNT</a:t>
            </a:r>
            <a:endParaRPr sz="800" b="1">
              <a:solidFill>
                <a:srgbClr val="64656A"/>
              </a:solidFill>
              <a:latin typeface="Montserrat"/>
              <a:ea typeface="Montserrat"/>
              <a:cs typeface="Montserrat"/>
              <a:sym typeface="Montserrat"/>
            </a:endParaRPr>
          </a:p>
        </p:txBody>
      </p:sp>
      <p:sp>
        <p:nvSpPr>
          <p:cNvPr id="278" name="Google Shape;278;p29"/>
          <p:cNvSpPr txBox="1"/>
          <p:nvPr/>
        </p:nvSpPr>
        <p:spPr>
          <a:xfrm>
            <a:off x="349950" y="1179425"/>
            <a:ext cx="8535900" cy="38706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endParaRPr sz="1100" b="1">
              <a:solidFill>
                <a:srgbClr val="64656A"/>
              </a:solidFill>
              <a:latin typeface="Montserrat"/>
              <a:ea typeface="Montserrat"/>
              <a:cs typeface="Montserrat"/>
              <a:sym typeface="Montserrat"/>
            </a:endParaRPr>
          </a:p>
          <a:p>
            <a:pPr marL="0" lvl="0" indent="0" algn="just" rtl="0">
              <a:spcBef>
                <a:spcPts val="0"/>
              </a:spcBef>
              <a:spcAft>
                <a:spcPts val="0"/>
              </a:spcAft>
              <a:buClr>
                <a:schemeClr val="dk1"/>
              </a:buClr>
              <a:buSzPts val="1100"/>
              <a:buFont typeface="Arial"/>
              <a:buNone/>
            </a:pPr>
            <a:endParaRPr sz="1100" b="1">
              <a:solidFill>
                <a:srgbClr val="64656A"/>
              </a:solidFill>
              <a:latin typeface="Montserrat"/>
              <a:ea typeface="Montserrat"/>
              <a:cs typeface="Montserrat"/>
              <a:sym typeface="Montserrat"/>
            </a:endParaRPr>
          </a:p>
          <a:p>
            <a:pPr marL="457200" lvl="0" indent="-298450" algn="just" rtl="0">
              <a:spcBef>
                <a:spcPts val="0"/>
              </a:spcBef>
              <a:spcAft>
                <a:spcPts val="0"/>
              </a:spcAft>
              <a:buClr>
                <a:srgbClr val="64656A"/>
              </a:buClr>
              <a:buSzPts val="1100"/>
              <a:buFont typeface="Montserrat"/>
              <a:buAutoNum type="arabicPeriod"/>
            </a:pPr>
            <a:r>
              <a:rPr lang="en-GB" sz="1100" b="1">
                <a:solidFill>
                  <a:srgbClr val="64656A"/>
                </a:solidFill>
                <a:latin typeface="Montserrat"/>
                <a:ea typeface="Montserrat"/>
                <a:cs typeface="Montserrat"/>
                <a:sym typeface="Montserrat"/>
              </a:rPr>
              <a:t>Ajak anggota tim Anda untuk berkumpul bersama, </a:t>
            </a:r>
            <a:r>
              <a:rPr lang="en-GB" sz="1100" b="1">
                <a:solidFill>
                  <a:srgbClr val="879BCC"/>
                </a:solidFill>
                <a:latin typeface="Montserrat"/>
                <a:ea typeface="Montserrat"/>
                <a:cs typeface="Montserrat"/>
                <a:sym typeface="Montserrat"/>
              </a:rPr>
              <a:t>sebelum </a:t>
            </a:r>
            <a:r>
              <a:rPr lang="en-GB" sz="1100" b="1">
                <a:solidFill>
                  <a:srgbClr val="64656A"/>
                </a:solidFill>
                <a:latin typeface="Montserrat"/>
                <a:ea typeface="Montserrat"/>
                <a:cs typeface="Montserrat"/>
                <a:sym typeface="Montserrat"/>
              </a:rPr>
              <a:t>Workshop Day 2 dilaksanakan (Kamis, 11 Desember 2025). Kami merekomendasikan Anda untuk berkumpul dengan tim bersama secara </a:t>
            </a:r>
            <a:r>
              <a:rPr lang="en-GB" sz="1100" b="1" i="1">
                <a:solidFill>
                  <a:srgbClr val="879BCC"/>
                </a:solidFill>
                <a:latin typeface="Montserrat"/>
                <a:ea typeface="Montserrat"/>
                <a:cs typeface="Montserrat"/>
                <a:sym typeface="Montserrat"/>
              </a:rPr>
              <a:t>offline </a:t>
            </a:r>
            <a:r>
              <a:rPr lang="en-GB" sz="1100" b="1">
                <a:solidFill>
                  <a:srgbClr val="64656A"/>
                </a:solidFill>
                <a:latin typeface="Montserrat"/>
                <a:ea typeface="Montserrat"/>
                <a:cs typeface="Montserrat"/>
                <a:sym typeface="Montserrat"/>
              </a:rPr>
              <a:t>untuk menghindari isu yang berhubungan dengan video yang kami berikan.</a:t>
            </a:r>
            <a:endParaRPr sz="1100" b="1">
              <a:solidFill>
                <a:srgbClr val="222222"/>
              </a:solidFill>
              <a:latin typeface="Montserrat"/>
              <a:ea typeface="Montserrat"/>
              <a:cs typeface="Montserrat"/>
              <a:sym typeface="Montserrat"/>
            </a:endParaRPr>
          </a:p>
          <a:p>
            <a:pPr marL="457200" lvl="0" indent="-298450" algn="just" rtl="0">
              <a:spcBef>
                <a:spcPts val="0"/>
              </a:spcBef>
              <a:spcAft>
                <a:spcPts val="0"/>
              </a:spcAft>
              <a:buClr>
                <a:srgbClr val="64656A"/>
              </a:buClr>
              <a:buSzPts val="1100"/>
              <a:buFont typeface="Montserrat"/>
              <a:buAutoNum type="arabicPeriod"/>
            </a:pPr>
            <a:r>
              <a:rPr lang="en-GB" sz="1100" b="1">
                <a:solidFill>
                  <a:srgbClr val="64656A"/>
                </a:solidFill>
                <a:latin typeface="Montserrat"/>
                <a:ea typeface="Montserrat"/>
                <a:cs typeface="Montserrat"/>
                <a:sym typeface="Montserrat"/>
              </a:rPr>
              <a:t>Tontonlah video yang diberikan bersama tim Anda.</a:t>
            </a:r>
            <a:endParaRPr sz="1100" b="1">
              <a:solidFill>
                <a:srgbClr val="F8821E"/>
              </a:solidFill>
              <a:latin typeface="Montserrat"/>
              <a:ea typeface="Montserrat"/>
              <a:cs typeface="Montserrat"/>
              <a:sym typeface="Montserrat"/>
            </a:endParaRPr>
          </a:p>
          <a:p>
            <a:pPr marL="457200" lvl="0" indent="-298450" algn="just" rtl="0">
              <a:spcBef>
                <a:spcPts val="0"/>
              </a:spcBef>
              <a:spcAft>
                <a:spcPts val="0"/>
              </a:spcAft>
              <a:buClr>
                <a:srgbClr val="64656A"/>
              </a:buClr>
              <a:buSzPts val="1100"/>
              <a:buFont typeface="Montserrat"/>
              <a:buAutoNum type="arabicPeriod"/>
            </a:pPr>
            <a:r>
              <a:rPr lang="en-GB" sz="1100" b="1">
                <a:solidFill>
                  <a:srgbClr val="64656A"/>
                </a:solidFill>
                <a:latin typeface="Montserrat"/>
                <a:ea typeface="Montserrat"/>
                <a:cs typeface="Montserrat"/>
                <a:sym typeface="Montserrat"/>
              </a:rPr>
              <a:t>Setelah selesai menonton video, luangkanlah waktu untuk menjawab pertanyaan yang tersedia pada slide </a:t>
            </a:r>
            <a:r>
              <a:rPr lang="en-GB" sz="1100" b="1">
                <a:solidFill>
                  <a:srgbClr val="879BCC"/>
                </a:solidFill>
                <a:latin typeface="Montserrat"/>
                <a:ea typeface="Montserrat"/>
                <a:cs typeface="Montserrat"/>
                <a:sym typeface="Montserrat"/>
              </a:rPr>
              <a:t>Refleksi Personal</a:t>
            </a:r>
            <a:r>
              <a:rPr lang="en-GB" sz="1100" b="1">
                <a:solidFill>
                  <a:srgbClr val="64656A"/>
                </a:solidFill>
                <a:latin typeface="Montserrat"/>
                <a:ea typeface="Montserrat"/>
                <a:cs typeface="Montserrat"/>
                <a:sym typeface="Montserrat"/>
              </a:rPr>
              <a:t>. Anda dan tim Anda akan diminta untuk menjawab pertanyaan yang tersedia secara mandiri. Jawaban dari pertanyaan tersebut tidak diwajibkan untuk didiskusikan bersama, namun sebaiknya jawaban tersebut dicatat secara pribadi.</a:t>
            </a:r>
            <a:endParaRPr sz="1100" b="1" i="1">
              <a:solidFill>
                <a:srgbClr val="64656A"/>
              </a:solidFill>
              <a:latin typeface="Montserrat"/>
              <a:ea typeface="Montserrat"/>
              <a:cs typeface="Montserrat"/>
              <a:sym typeface="Montserrat"/>
            </a:endParaRPr>
          </a:p>
          <a:p>
            <a:pPr marL="457200" lvl="0" indent="-298450" algn="just" rtl="0">
              <a:spcBef>
                <a:spcPts val="0"/>
              </a:spcBef>
              <a:spcAft>
                <a:spcPts val="0"/>
              </a:spcAft>
              <a:buClr>
                <a:srgbClr val="64656A"/>
              </a:buClr>
              <a:buSzPts val="1100"/>
              <a:buFont typeface="Montserrat"/>
              <a:buAutoNum type="arabicPeriod"/>
            </a:pPr>
            <a:r>
              <a:rPr lang="en-GB" sz="1100" b="1">
                <a:solidFill>
                  <a:srgbClr val="64656A"/>
                </a:solidFill>
                <a:latin typeface="Montserrat"/>
                <a:ea typeface="Montserrat"/>
                <a:cs typeface="Montserrat"/>
                <a:sym typeface="Montserrat"/>
              </a:rPr>
              <a:t>Pada slide </a:t>
            </a:r>
            <a:r>
              <a:rPr lang="en-GB" sz="1100" b="1">
                <a:solidFill>
                  <a:srgbClr val="879BCC"/>
                </a:solidFill>
                <a:latin typeface="Montserrat"/>
                <a:ea typeface="Montserrat"/>
                <a:cs typeface="Montserrat"/>
                <a:sym typeface="Montserrat"/>
              </a:rPr>
              <a:t>Diskusi Tim</a:t>
            </a:r>
            <a:r>
              <a:rPr lang="en-GB" sz="1100" b="1">
                <a:solidFill>
                  <a:srgbClr val="64656A"/>
                </a:solidFill>
                <a:latin typeface="Montserrat"/>
                <a:ea typeface="Montserrat"/>
                <a:cs typeface="Montserrat"/>
                <a:sym typeface="Montserrat"/>
              </a:rPr>
              <a:t>, Anda dan tim Anda akan berdiskusi. Mohon untuk diskusikan jawaban pertanyaan yang tersedia dan tuliskan jawaban tim Anda di kotak yang telah disediakan. </a:t>
            </a:r>
            <a:endParaRPr sz="1100" b="1">
              <a:solidFill>
                <a:srgbClr val="64656A"/>
              </a:solidFill>
              <a:latin typeface="Montserrat"/>
              <a:ea typeface="Montserrat"/>
              <a:cs typeface="Montserrat"/>
              <a:sym typeface="Montserrat"/>
            </a:endParaRPr>
          </a:p>
          <a:p>
            <a:pPr marL="457200" lvl="0" indent="-298450" algn="just" rtl="0">
              <a:spcBef>
                <a:spcPts val="0"/>
              </a:spcBef>
              <a:spcAft>
                <a:spcPts val="0"/>
              </a:spcAft>
              <a:buClr>
                <a:srgbClr val="64656A"/>
              </a:buClr>
              <a:buSzPts val="1100"/>
              <a:buFont typeface="Montserrat"/>
              <a:buAutoNum type="arabicPeriod"/>
            </a:pPr>
            <a:r>
              <a:rPr lang="en-GB" sz="1100" b="1">
                <a:solidFill>
                  <a:srgbClr val="64656A"/>
                </a:solidFill>
                <a:latin typeface="Montserrat"/>
                <a:ea typeface="Montserrat"/>
                <a:cs typeface="Montserrat"/>
                <a:sym typeface="Montserrat"/>
              </a:rPr>
              <a:t>Setelah slide </a:t>
            </a:r>
            <a:r>
              <a:rPr lang="en-GB" sz="1100" b="1">
                <a:solidFill>
                  <a:srgbClr val="879BCC"/>
                </a:solidFill>
                <a:latin typeface="Montserrat"/>
                <a:ea typeface="Montserrat"/>
                <a:cs typeface="Montserrat"/>
                <a:sym typeface="Montserrat"/>
              </a:rPr>
              <a:t>Diskusi Tim</a:t>
            </a:r>
            <a:r>
              <a:rPr lang="en-GB" sz="1100" b="1">
                <a:solidFill>
                  <a:srgbClr val="64656A"/>
                </a:solidFill>
                <a:latin typeface="Montserrat"/>
                <a:ea typeface="Montserrat"/>
                <a:cs typeface="Montserrat"/>
                <a:sym typeface="Montserrat"/>
              </a:rPr>
              <a:t> terisi, mohon untuk </a:t>
            </a:r>
            <a:r>
              <a:rPr lang="en-GB" sz="1100" b="1" i="1">
                <a:solidFill>
                  <a:srgbClr val="879BCC"/>
                </a:solidFill>
                <a:latin typeface="Montserrat"/>
                <a:ea typeface="Montserrat"/>
                <a:cs typeface="Montserrat"/>
                <a:sym typeface="Montserrat"/>
              </a:rPr>
              <a:t>screenshot</a:t>
            </a:r>
            <a:r>
              <a:rPr lang="en-GB" sz="1100" b="1">
                <a:solidFill>
                  <a:srgbClr val="879BCC"/>
                </a:solidFill>
                <a:latin typeface="Montserrat"/>
                <a:ea typeface="Montserrat"/>
                <a:cs typeface="Montserrat"/>
                <a:sym typeface="Montserrat"/>
              </a:rPr>
              <a:t> </a:t>
            </a:r>
            <a:r>
              <a:rPr lang="en-GB" sz="1100" b="1">
                <a:solidFill>
                  <a:srgbClr val="64656A"/>
                </a:solidFill>
                <a:latin typeface="Montserrat"/>
                <a:ea typeface="Montserrat"/>
                <a:cs typeface="Montserrat"/>
                <a:sym typeface="Montserrat"/>
              </a:rPr>
              <a:t>slide tersebut dan kirim hasil </a:t>
            </a:r>
            <a:r>
              <a:rPr lang="en-GB" sz="1100" b="1" i="1">
                <a:solidFill>
                  <a:srgbClr val="64656A"/>
                </a:solidFill>
                <a:latin typeface="Montserrat"/>
                <a:ea typeface="Montserrat"/>
                <a:cs typeface="Montserrat"/>
                <a:sym typeface="Montserrat"/>
              </a:rPr>
              <a:t>screenshot </a:t>
            </a:r>
            <a:r>
              <a:rPr lang="en-GB" sz="1100" b="1">
                <a:solidFill>
                  <a:srgbClr val="64656A"/>
                </a:solidFill>
                <a:latin typeface="Montserrat"/>
                <a:ea typeface="Montserrat"/>
                <a:cs typeface="Montserrat"/>
                <a:sym typeface="Montserrat"/>
              </a:rPr>
              <a:t>tersebut ke grup Whatsapp “Peserta OTG 7Habits 4&amp;11 Des 2025”</a:t>
            </a:r>
            <a:endParaRPr sz="1100" b="1">
              <a:solidFill>
                <a:srgbClr val="64656A"/>
              </a:solidFill>
              <a:latin typeface="Montserrat"/>
              <a:ea typeface="Montserrat"/>
              <a:cs typeface="Montserrat"/>
              <a:sym typeface="Montserrat"/>
            </a:endParaRPr>
          </a:p>
          <a:p>
            <a:pPr marL="0" lvl="0" indent="0" algn="just" rtl="0">
              <a:spcBef>
                <a:spcPts val="0"/>
              </a:spcBef>
              <a:spcAft>
                <a:spcPts val="0"/>
              </a:spcAft>
              <a:buNone/>
            </a:pPr>
            <a:endParaRPr sz="1100" b="1">
              <a:solidFill>
                <a:srgbClr val="64656A"/>
              </a:solidFill>
              <a:latin typeface="Montserrat"/>
              <a:ea typeface="Montserrat"/>
              <a:cs typeface="Montserrat"/>
              <a:sym typeface="Montserrat"/>
            </a:endParaRPr>
          </a:p>
          <a:p>
            <a:pPr marL="0" lvl="0" indent="0" algn="just" rtl="0">
              <a:spcBef>
                <a:spcPts val="0"/>
              </a:spcBef>
              <a:spcAft>
                <a:spcPts val="0"/>
              </a:spcAft>
              <a:buNone/>
            </a:pPr>
            <a:r>
              <a:rPr lang="en-GB" sz="1100" b="1">
                <a:solidFill>
                  <a:srgbClr val="64656A"/>
                </a:solidFill>
                <a:latin typeface="Montserrat"/>
                <a:ea typeface="Montserrat"/>
                <a:cs typeface="Montserrat"/>
                <a:sym typeface="Montserrat"/>
              </a:rPr>
              <a:t>Good luck dear Leaders! 😊🔥💪</a:t>
            </a:r>
            <a:endParaRPr sz="1100" b="1">
              <a:solidFill>
                <a:schemeClr val="dk2"/>
              </a:solidFill>
              <a:latin typeface="Montserrat"/>
              <a:ea typeface="Montserrat"/>
              <a:cs typeface="Montserrat"/>
              <a:sym typeface="Montserrat"/>
            </a:endParaRPr>
          </a:p>
        </p:txBody>
      </p:sp>
      <p:pic>
        <p:nvPicPr>
          <p:cNvPr id="279" name="Google Shape;279;p29"/>
          <p:cNvPicPr preferRelativeResize="0"/>
          <p:nvPr/>
        </p:nvPicPr>
        <p:blipFill>
          <a:blip r:embed="rId3">
            <a:alphaModFix/>
          </a:blip>
          <a:stretch>
            <a:fillRect/>
          </a:stretch>
        </p:blipFill>
        <p:spPr>
          <a:xfrm>
            <a:off x="8155730" y="250822"/>
            <a:ext cx="606545" cy="468575"/>
          </a:xfrm>
          <a:prstGeom prst="rect">
            <a:avLst/>
          </a:prstGeom>
          <a:noFill/>
          <a:ln>
            <a:noFill/>
          </a:ln>
        </p:spPr>
      </p:pic>
    </p:spTree>
  </p:cSld>
  <p:clrMapOvr>
    <a:masterClrMapping/>
  </p:clrMapOvr>
  <p:extLst>
    <p:ext uri="{DCECCB84-F9BA-43D5-87BE-67443E8EF086}">
      <p15:sldGuideLst xmlns:p15="http://schemas.microsoft.com/office/powerpoint/2012/main">
        <p15:guide id="1" pos="5515">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pic>
        <p:nvPicPr>
          <p:cNvPr id="2" name="Google Shape;275;p29">
            <a:extLst>
              <a:ext uri="{FF2B5EF4-FFF2-40B4-BE49-F238E27FC236}">
                <a16:creationId xmlns:a16="http://schemas.microsoft.com/office/drawing/2014/main" id="{4A8DB9FA-7EFD-4C7B-69A7-D919C1F7B47B}"/>
              </a:ext>
            </a:extLst>
          </p:cNvPr>
          <p:cNvPicPr preferRelativeResize="0"/>
          <p:nvPr userDrawn="1"/>
        </p:nvPicPr>
        <p:blipFill rotWithShape="1">
          <a:blip r:embed="rId13">
            <a:alphaModFix/>
          </a:blip>
          <a:srcRect/>
          <a:stretch/>
        </p:blipFill>
        <p:spPr>
          <a:xfrm>
            <a:off x="388094" y="309459"/>
            <a:ext cx="1343118" cy="468562"/>
          </a:xfrm>
          <a:prstGeom prst="rect">
            <a:avLst/>
          </a:prstGeom>
          <a:noFill/>
          <a:ln>
            <a:noFill/>
          </a:ln>
        </p:spPr>
      </p:pic>
      <p:sp>
        <p:nvSpPr>
          <p:cNvPr id="3" name="Google Shape;276;p29">
            <a:extLst>
              <a:ext uri="{FF2B5EF4-FFF2-40B4-BE49-F238E27FC236}">
                <a16:creationId xmlns:a16="http://schemas.microsoft.com/office/drawing/2014/main" id="{20E91335-AE26-058B-DDC6-07CE2EC03AF4}"/>
              </a:ext>
            </a:extLst>
          </p:cNvPr>
          <p:cNvSpPr/>
          <p:nvPr userDrawn="1"/>
        </p:nvSpPr>
        <p:spPr>
          <a:xfrm>
            <a:off x="0" y="0"/>
            <a:ext cx="9144000" cy="141600"/>
          </a:xfrm>
          <a:prstGeom prst="rect">
            <a:avLst/>
          </a:prstGeom>
          <a:gradFill>
            <a:gsLst>
              <a:gs pos="0">
                <a:srgbClr val="879BCC"/>
              </a:gs>
              <a:gs pos="100000">
                <a:srgbClr val="112E76"/>
              </a:gs>
            </a:gsLst>
            <a:lin ang="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4" name="Google Shape;279;p29">
            <a:extLst>
              <a:ext uri="{FF2B5EF4-FFF2-40B4-BE49-F238E27FC236}">
                <a16:creationId xmlns:a16="http://schemas.microsoft.com/office/drawing/2014/main" id="{B7AC50AD-E581-7315-FBBA-43380F7C8100}"/>
              </a:ext>
            </a:extLst>
          </p:cNvPr>
          <p:cNvPicPr preferRelativeResize="0"/>
          <p:nvPr userDrawn="1"/>
        </p:nvPicPr>
        <p:blipFill>
          <a:blip r:embed="rId14">
            <a:alphaModFix/>
          </a:blip>
          <a:stretch>
            <a:fillRect/>
          </a:stretch>
        </p:blipFill>
        <p:spPr>
          <a:xfrm>
            <a:off x="8155730" y="250822"/>
            <a:ext cx="606545" cy="468575"/>
          </a:xfrm>
          <a:prstGeom prst="rect">
            <a:avLst/>
          </a:prstGeom>
          <a:noFill/>
          <a:ln>
            <a:noFill/>
          </a:ln>
        </p:spPr>
      </p:pic>
      <p:sp>
        <p:nvSpPr>
          <p:cNvPr id="5" name="Google Shape;262;p27">
            <a:extLst>
              <a:ext uri="{FF2B5EF4-FFF2-40B4-BE49-F238E27FC236}">
                <a16:creationId xmlns:a16="http://schemas.microsoft.com/office/drawing/2014/main" id="{7B864C87-46C1-10D8-2885-C8ABA34A459B}"/>
              </a:ext>
            </a:extLst>
          </p:cNvPr>
          <p:cNvSpPr txBox="1"/>
          <p:nvPr userDrawn="1"/>
        </p:nvSpPr>
        <p:spPr>
          <a:xfrm>
            <a:off x="4843002" y="4913138"/>
            <a:ext cx="3959700" cy="19233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006A3C"/>
              </a:buClr>
              <a:buSzPts val="500"/>
              <a:buFont typeface="Arial"/>
              <a:buNone/>
            </a:pPr>
            <a:r>
              <a:rPr lang="en-GB" sz="800" b="1" i="0" u="none" strike="noStrike" cap="none" dirty="0">
                <a:solidFill>
                  <a:srgbClr val="112E76"/>
                </a:solidFill>
                <a:latin typeface="Montserrat"/>
                <a:ea typeface="Montserrat"/>
                <a:cs typeface="Montserrat"/>
                <a:sym typeface="Montserrat"/>
              </a:rPr>
              <a:t>© Dunamis Organization Services 2025</a:t>
            </a:r>
            <a:endParaRPr sz="1600" dirty="0">
              <a:solidFill>
                <a:srgbClr val="112E76"/>
              </a:solidFill>
              <a:latin typeface="Montserrat"/>
              <a:ea typeface="Montserrat"/>
              <a:cs typeface="Montserrat"/>
              <a:sym typeface="Montserrat"/>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6"/>
        <p:cNvGrpSpPr/>
        <p:nvPr/>
      </p:nvGrpSpPr>
      <p:grpSpPr>
        <a:xfrm>
          <a:off x="0" y="0"/>
          <a:ext cx="0" cy="0"/>
          <a:chOff x="0" y="0"/>
          <a:chExt cx="0" cy="0"/>
        </a:xfrm>
      </p:grpSpPr>
      <p:sp>
        <p:nvSpPr>
          <p:cNvPr id="257" name="Google Shape;257;p27"/>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258" name="Google Shape;258;p2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259" name="Google Shape;259;p2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a:spcBef>
                <a:spcPts val="0"/>
              </a:spcBef>
              <a:spcAft>
                <a:spcPts val="0"/>
              </a:spcAft>
              <a:buClr>
                <a:srgbClr val="888888"/>
              </a:buClr>
              <a:buSzPts val="1100"/>
              <a:buFont typeface="Calibri"/>
              <a:buNone/>
              <a:defRPr sz="900" b="0" i="0" u="none" strike="noStrike" cap="none">
                <a:solidFill>
                  <a:srgbClr val="888888"/>
                </a:solidFill>
                <a:latin typeface="Calibri"/>
                <a:ea typeface="Calibri"/>
                <a:cs typeface="Calibri"/>
                <a:sym typeface="Calibri"/>
              </a:defRPr>
            </a:lvl1pPr>
            <a:lvl2pPr marR="0" lvl="1"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2pPr>
            <a:lvl3pPr marR="0" lvl="2"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3pPr>
            <a:lvl4pPr marR="0" lvl="3"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4pPr>
            <a:lvl5pPr marR="0" lvl="4"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5pPr>
            <a:lvl6pPr marR="0" lvl="5"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6pPr>
            <a:lvl7pPr marR="0" lvl="6"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7pPr>
            <a:lvl8pPr marR="0" lvl="7"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8pPr>
            <a:lvl9pPr marR="0" lvl="8"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9pPr>
          </a:lstStyle>
          <a:p>
            <a:endParaRPr/>
          </a:p>
        </p:txBody>
      </p:sp>
      <p:sp>
        <p:nvSpPr>
          <p:cNvPr id="260" name="Google Shape;260;p2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a:spcBef>
                <a:spcPts val="0"/>
              </a:spcBef>
              <a:spcAft>
                <a:spcPts val="0"/>
              </a:spcAft>
              <a:buClr>
                <a:srgbClr val="888888"/>
              </a:buClr>
              <a:buSzPts val="1100"/>
              <a:buFont typeface="Calibri"/>
              <a:buNone/>
              <a:defRPr sz="900" b="0" i="0" u="none" strike="noStrike" cap="none">
                <a:solidFill>
                  <a:srgbClr val="888888"/>
                </a:solidFill>
                <a:latin typeface="Calibri"/>
                <a:ea typeface="Calibri"/>
                <a:cs typeface="Calibri"/>
                <a:sym typeface="Calibri"/>
              </a:defRPr>
            </a:lvl1pPr>
            <a:lvl2pPr marR="0" lvl="1"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2pPr>
            <a:lvl3pPr marR="0" lvl="2"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3pPr>
            <a:lvl4pPr marR="0" lvl="3"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4pPr>
            <a:lvl5pPr marR="0" lvl="4"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5pPr>
            <a:lvl6pPr marR="0" lvl="5"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6pPr>
            <a:lvl7pPr marR="0" lvl="6"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7pPr>
            <a:lvl8pPr marR="0" lvl="7"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8pPr>
            <a:lvl9pPr marR="0" lvl="8" algn="l">
              <a:spcBef>
                <a:spcPts val="0"/>
              </a:spcBef>
              <a:spcAft>
                <a:spcPts val="0"/>
              </a:spcAft>
              <a:buClr>
                <a:schemeClr val="dk1"/>
              </a:buClr>
              <a:buSzPts val="1100"/>
              <a:buFont typeface="Calibri"/>
              <a:buNone/>
              <a:defRPr sz="1400" b="0" i="0" u="none" strike="noStrike" cap="none">
                <a:solidFill>
                  <a:schemeClr val="dk1"/>
                </a:solidFill>
                <a:latin typeface="Calibri"/>
                <a:ea typeface="Calibri"/>
                <a:cs typeface="Calibri"/>
                <a:sym typeface="Calibri"/>
              </a:defRPr>
            </a:lvl9pPr>
          </a:lstStyle>
          <a:p>
            <a:endParaRPr/>
          </a:p>
        </p:txBody>
      </p:sp>
      <p:sp>
        <p:nvSpPr>
          <p:cNvPr id="261" name="Google Shape;261;p2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
        <p:nvSpPr>
          <p:cNvPr id="262" name="Google Shape;262;p27"/>
          <p:cNvSpPr txBox="1"/>
          <p:nvPr/>
        </p:nvSpPr>
        <p:spPr>
          <a:xfrm>
            <a:off x="4843002" y="4913138"/>
            <a:ext cx="3959700" cy="192330"/>
          </a:xfrm>
          <a:prstGeom prst="rect">
            <a:avLst/>
          </a:prstGeom>
          <a:noFill/>
          <a:ln>
            <a:noFill/>
          </a:ln>
        </p:spPr>
        <p:txBody>
          <a:bodyPr spcFirstLastPara="1" wrap="square" lIns="68575" tIns="34275" rIns="68575" bIns="34275" anchor="t" anchorCtr="0">
            <a:spAutoFit/>
          </a:bodyPr>
          <a:lstStyle/>
          <a:p>
            <a:pPr marL="0" marR="0" lvl="0" indent="0" algn="r" rtl="0">
              <a:lnSpc>
                <a:spcPct val="100000"/>
              </a:lnSpc>
              <a:spcBef>
                <a:spcPts val="0"/>
              </a:spcBef>
              <a:spcAft>
                <a:spcPts val="0"/>
              </a:spcAft>
              <a:buClr>
                <a:srgbClr val="006A3C"/>
              </a:buClr>
              <a:buSzPts val="500"/>
              <a:buFont typeface="Arial"/>
              <a:buNone/>
            </a:pPr>
            <a:r>
              <a:rPr lang="en-GB" sz="800" b="1" i="0" u="none" strike="noStrike" cap="none" dirty="0">
                <a:solidFill>
                  <a:srgbClr val="112E76"/>
                </a:solidFill>
                <a:latin typeface="Montserrat"/>
                <a:ea typeface="Montserrat"/>
                <a:cs typeface="Montserrat"/>
                <a:sym typeface="Montserrat"/>
              </a:rPr>
              <a:t>© Dunamis Organization Services 2025</a:t>
            </a:r>
            <a:endParaRPr sz="1600" dirty="0">
              <a:solidFill>
                <a:srgbClr val="112E76"/>
              </a:solidFill>
              <a:latin typeface="Montserrat"/>
              <a:ea typeface="Montserrat"/>
              <a:cs typeface="Montserrat"/>
              <a:sym typeface="Montserrat"/>
            </a:endParaRPr>
          </a:p>
        </p:txBody>
      </p:sp>
      <p:pic>
        <p:nvPicPr>
          <p:cNvPr id="2" name="Google Shape;275;p29">
            <a:extLst>
              <a:ext uri="{FF2B5EF4-FFF2-40B4-BE49-F238E27FC236}">
                <a16:creationId xmlns:a16="http://schemas.microsoft.com/office/drawing/2014/main" id="{981B3827-B4CB-756E-93E3-204CF8E8ADE3}"/>
              </a:ext>
            </a:extLst>
          </p:cNvPr>
          <p:cNvPicPr preferRelativeResize="0"/>
          <p:nvPr userDrawn="1"/>
        </p:nvPicPr>
        <p:blipFill rotWithShape="1">
          <a:blip r:embed="rId4">
            <a:alphaModFix/>
          </a:blip>
          <a:srcRect/>
          <a:stretch/>
        </p:blipFill>
        <p:spPr>
          <a:xfrm>
            <a:off x="388094" y="309459"/>
            <a:ext cx="1343118" cy="468562"/>
          </a:xfrm>
          <a:prstGeom prst="rect">
            <a:avLst/>
          </a:prstGeom>
          <a:noFill/>
          <a:ln>
            <a:noFill/>
          </a:ln>
        </p:spPr>
      </p:pic>
      <p:sp>
        <p:nvSpPr>
          <p:cNvPr id="3" name="Google Shape;276;p29">
            <a:extLst>
              <a:ext uri="{FF2B5EF4-FFF2-40B4-BE49-F238E27FC236}">
                <a16:creationId xmlns:a16="http://schemas.microsoft.com/office/drawing/2014/main" id="{B89F0778-2698-F2BA-1CD1-7AB1C4187B2E}"/>
              </a:ext>
            </a:extLst>
          </p:cNvPr>
          <p:cNvSpPr/>
          <p:nvPr userDrawn="1"/>
        </p:nvSpPr>
        <p:spPr>
          <a:xfrm>
            <a:off x="0" y="0"/>
            <a:ext cx="9144000" cy="141600"/>
          </a:xfrm>
          <a:prstGeom prst="rect">
            <a:avLst/>
          </a:prstGeom>
          <a:gradFill>
            <a:gsLst>
              <a:gs pos="0">
                <a:srgbClr val="879BCC"/>
              </a:gs>
              <a:gs pos="100000">
                <a:srgbClr val="112E76"/>
              </a:gs>
            </a:gsLst>
            <a:lin ang="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4" name="Google Shape;279;p29">
            <a:extLst>
              <a:ext uri="{FF2B5EF4-FFF2-40B4-BE49-F238E27FC236}">
                <a16:creationId xmlns:a16="http://schemas.microsoft.com/office/drawing/2014/main" id="{2EDF9FF6-C1DD-F5DD-102E-D2CB1C975F62}"/>
              </a:ext>
            </a:extLst>
          </p:cNvPr>
          <p:cNvPicPr preferRelativeResize="0"/>
          <p:nvPr userDrawn="1"/>
        </p:nvPicPr>
        <p:blipFill>
          <a:blip r:embed="rId5">
            <a:alphaModFix/>
          </a:blip>
          <a:stretch>
            <a:fillRect/>
          </a:stretch>
        </p:blipFill>
        <p:spPr>
          <a:xfrm>
            <a:off x="8155730" y="250822"/>
            <a:ext cx="606545" cy="4685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2" r:id="rId1"/>
    <p:sldLayoutId id="214748367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9"/>
        <p:cNvGrpSpPr/>
        <p:nvPr/>
      </p:nvGrpSpPr>
      <p:grpSpPr>
        <a:xfrm>
          <a:off x="0" y="0"/>
          <a:ext cx="0" cy="0"/>
          <a:chOff x="0" y="0"/>
          <a:chExt cx="0" cy="0"/>
        </a:xfrm>
      </p:grpSpPr>
      <p:sp>
        <p:nvSpPr>
          <p:cNvPr id="470" name="Google Shape;470;p42"/>
          <p:cNvSpPr/>
          <p:nvPr/>
        </p:nvSpPr>
        <p:spPr>
          <a:xfrm>
            <a:off x="1107775" y="2168440"/>
            <a:ext cx="7647000" cy="254100"/>
          </a:xfrm>
          <a:prstGeom prst="roundRect">
            <a:avLst>
              <a:gd name="adj" fmla="val 50000"/>
            </a:avLst>
          </a:prstGeom>
          <a:solidFill>
            <a:srgbClr val="F8821E"/>
          </a:solidFill>
          <a:ln w="28575" cap="flat" cmpd="sng">
            <a:solidFill>
              <a:srgbClr val="F8821E"/>
            </a:solidFill>
            <a:prstDash val="solid"/>
            <a:round/>
            <a:headEnd type="none" w="sm" len="sm"/>
            <a:tailEnd type="none" w="sm" len="sm"/>
          </a:ln>
        </p:spPr>
        <p:txBody>
          <a:bodyPr spcFirstLastPara="1" wrap="square" lIns="91425" tIns="91425" rIns="91425" bIns="91425" anchor="ctr" anchorCtr="0">
            <a:noAutofit/>
          </a:bodyPr>
          <a:lstStyle/>
          <a:p>
            <a:pPr marL="1724399" lvl="0" indent="104400" algn="ctr" rtl="0">
              <a:spcBef>
                <a:spcPts val="0"/>
              </a:spcBef>
              <a:spcAft>
                <a:spcPts val="0"/>
              </a:spcAft>
              <a:buNone/>
            </a:pPr>
            <a:r>
              <a:rPr lang="en-GB" sz="1000" b="1">
                <a:solidFill>
                  <a:srgbClr val="FFFFFF"/>
                </a:solidFill>
                <a:latin typeface="Montserrat"/>
                <a:ea typeface="Montserrat"/>
                <a:cs typeface="Montserrat"/>
                <a:sym typeface="Montserrat"/>
              </a:rPr>
              <a:t>Tontonlah video di Impact Platform dan refleksikan pertanyaan di bawah ini!</a:t>
            </a:r>
            <a:endParaRPr sz="1000" b="1">
              <a:solidFill>
                <a:srgbClr val="FFFFFF"/>
              </a:solidFill>
              <a:latin typeface="Montserrat"/>
              <a:ea typeface="Montserrat"/>
              <a:cs typeface="Montserrat"/>
              <a:sym typeface="Montserrat"/>
            </a:endParaRPr>
          </a:p>
        </p:txBody>
      </p:sp>
      <p:sp>
        <p:nvSpPr>
          <p:cNvPr id="471" name="Google Shape;471;p42"/>
          <p:cNvSpPr txBox="1"/>
          <p:nvPr/>
        </p:nvSpPr>
        <p:spPr>
          <a:xfrm>
            <a:off x="316400" y="767150"/>
            <a:ext cx="5578200" cy="12522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None/>
            </a:pPr>
            <a:r>
              <a:rPr lang="en-GB" sz="1500" b="1">
                <a:solidFill>
                  <a:srgbClr val="64656A"/>
                </a:solidFill>
                <a:latin typeface="Montserrat"/>
                <a:ea typeface="Montserrat"/>
                <a:cs typeface="Montserrat"/>
                <a:sym typeface="Montserrat"/>
              </a:rPr>
              <a:t>REFLEKSI PERSONAL – EMOTIONAL BANK ACCOUNT</a:t>
            </a:r>
            <a:endParaRPr sz="1500" b="1">
              <a:solidFill>
                <a:srgbClr val="64656A"/>
              </a:solidFill>
              <a:latin typeface="Montserrat"/>
              <a:ea typeface="Montserrat"/>
              <a:cs typeface="Montserrat"/>
              <a:sym typeface="Montserrat"/>
            </a:endParaRPr>
          </a:p>
          <a:p>
            <a:pPr marL="0" lvl="0" indent="0" algn="just" rtl="0">
              <a:spcBef>
                <a:spcPts val="0"/>
              </a:spcBef>
              <a:spcAft>
                <a:spcPts val="0"/>
              </a:spcAft>
              <a:buNone/>
            </a:pPr>
            <a:endParaRPr sz="800" b="1">
              <a:solidFill>
                <a:srgbClr val="64656A"/>
              </a:solidFill>
              <a:latin typeface="Montserrat"/>
              <a:ea typeface="Montserrat"/>
              <a:cs typeface="Montserrat"/>
              <a:sym typeface="Montserrat"/>
            </a:endParaRPr>
          </a:p>
          <a:p>
            <a:pPr marL="0" lvl="0" indent="0" algn="just" rtl="0">
              <a:spcBef>
                <a:spcPts val="0"/>
              </a:spcBef>
              <a:spcAft>
                <a:spcPts val="0"/>
              </a:spcAft>
              <a:buNone/>
            </a:pPr>
            <a:r>
              <a:rPr lang="en-GB" sz="1000" b="1">
                <a:solidFill>
                  <a:srgbClr val="64656A"/>
                </a:solidFill>
                <a:latin typeface="Montserrat"/>
                <a:ea typeface="Montserrat"/>
                <a:cs typeface="Montserrat"/>
                <a:sym typeface="Montserrat"/>
              </a:rPr>
              <a:t>Tontolah “Emotional Bank Account” bersama tim Anda. Setelah selesai menonton, mohon luangkanlah waktu untuk menjawab beberapa pertanyaan di bawah. Anda dan tim Anda diminta untuk menjawab pertanyaan tersebut secara mandiri. Jawaban dari pertanyaan tersebut tidak diwajibkan untuk didiskusikan bersama, namun sebaiknya jawaban tersebut dicatat secara pribadi.</a:t>
            </a:r>
            <a:endParaRPr sz="1000" b="1">
              <a:solidFill>
                <a:srgbClr val="64656A"/>
              </a:solidFill>
              <a:latin typeface="Montserrat"/>
              <a:ea typeface="Montserrat"/>
              <a:cs typeface="Montserrat"/>
              <a:sym typeface="Montserrat"/>
            </a:endParaRPr>
          </a:p>
        </p:txBody>
      </p:sp>
      <p:sp>
        <p:nvSpPr>
          <p:cNvPr id="472" name="Google Shape;472;p42"/>
          <p:cNvSpPr/>
          <p:nvPr/>
        </p:nvSpPr>
        <p:spPr>
          <a:xfrm>
            <a:off x="402625" y="2168425"/>
            <a:ext cx="2796600" cy="254100"/>
          </a:xfrm>
          <a:prstGeom prst="roundRect">
            <a:avLst>
              <a:gd name="adj" fmla="val 50000"/>
            </a:avLst>
          </a:prstGeom>
          <a:solidFill>
            <a:srgbClr val="FFFFFF"/>
          </a:solidFill>
          <a:ln w="28575" cap="flat" cmpd="sng">
            <a:solidFill>
              <a:srgbClr val="F8821E"/>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100" b="1">
                <a:solidFill>
                  <a:srgbClr val="F8821E"/>
                </a:solidFill>
                <a:latin typeface="Montserrat"/>
                <a:ea typeface="Montserrat"/>
                <a:cs typeface="Montserrat"/>
                <a:sym typeface="Montserrat"/>
              </a:rPr>
              <a:t>VIDEO: Emotional Bank Account</a:t>
            </a:r>
            <a:endParaRPr sz="1100" b="1">
              <a:solidFill>
                <a:srgbClr val="F8821E"/>
              </a:solidFill>
              <a:latin typeface="Montserrat"/>
              <a:ea typeface="Montserrat"/>
              <a:cs typeface="Montserrat"/>
              <a:sym typeface="Montserrat"/>
            </a:endParaRPr>
          </a:p>
        </p:txBody>
      </p:sp>
      <p:sp>
        <p:nvSpPr>
          <p:cNvPr id="473" name="Google Shape;473;p42"/>
          <p:cNvSpPr/>
          <p:nvPr/>
        </p:nvSpPr>
        <p:spPr>
          <a:xfrm>
            <a:off x="395850" y="2571750"/>
            <a:ext cx="8352300" cy="694800"/>
          </a:xfrm>
          <a:prstGeom prst="roundRect">
            <a:avLst>
              <a:gd name="adj" fmla="val 50000"/>
            </a:avLst>
          </a:prstGeom>
          <a:solidFill>
            <a:srgbClr val="78C7B4"/>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en-GB" sz="1200" b="1">
                <a:solidFill>
                  <a:schemeClr val="lt1"/>
                </a:solidFill>
                <a:latin typeface="Montserrat"/>
                <a:ea typeface="Montserrat"/>
                <a:cs typeface="Montserrat"/>
                <a:sym typeface="Montserrat"/>
              </a:rPr>
              <a:t>1. “Setoran” apa saja yang baru-baru ini Anda buat pada Rekening Bank Emosi seseorang? “Tarikan” apa saja yang Anda buat?</a:t>
            </a:r>
            <a:endParaRPr sz="1200" b="1">
              <a:solidFill>
                <a:schemeClr val="lt1"/>
              </a:solidFill>
              <a:latin typeface="Montserrat"/>
              <a:ea typeface="Montserrat"/>
              <a:cs typeface="Montserrat"/>
              <a:sym typeface="Montserrat"/>
            </a:endParaRPr>
          </a:p>
        </p:txBody>
      </p:sp>
      <p:sp>
        <p:nvSpPr>
          <p:cNvPr id="474" name="Google Shape;474;p42"/>
          <p:cNvSpPr/>
          <p:nvPr/>
        </p:nvSpPr>
        <p:spPr>
          <a:xfrm>
            <a:off x="395850" y="3317350"/>
            <a:ext cx="8352300" cy="694800"/>
          </a:xfrm>
          <a:prstGeom prst="roundRect">
            <a:avLst>
              <a:gd name="adj" fmla="val 50000"/>
            </a:avLst>
          </a:prstGeom>
          <a:solidFill>
            <a:srgbClr val="78C7B4"/>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en-GB" sz="1200" b="1">
                <a:solidFill>
                  <a:schemeClr val="lt1"/>
                </a:solidFill>
                <a:latin typeface="Montserrat"/>
                <a:ea typeface="Montserrat"/>
                <a:cs typeface="Montserrat"/>
                <a:sym typeface="Montserrat"/>
              </a:rPr>
              <a:t>2. Bagaimana “saldo” Anda saat ini? Seperti apa “saldo” yang Anda inginkan?</a:t>
            </a:r>
            <a:endParaRPr sz="1200" b="1">
              <a:solidFill>
                <a:schemeClr val="lt1"/>
              </a:solidFill>
              <a:latin typeface="Montserrat"/>
              <a:ea typeface="Montserrat"/>
              <a:cs typeface="Montserrat"/>
              <a:sym typeface="Montserrat"/>
            </a:endParaRPr>
          </a:p>
        </p:txBody>
      </p:sp>
      <p:sp>
        <p:nvSpPr>
          <p:cNvPr id="475" name="Google Shape;475;p42"/>
          <p:cNvSpPr/>
          <p:nvPr/>
        </p:nvSpPr>
        <p:spPr>
          <a:xfrm>
            <a:off x="395850" y="4062950"/>
            <a:ext cx="8352300" cy="694800"/>
          </a:xfrm>
          <a:prstGeom prst="roundRect">
            <a:avLst>
              <a:gd name="adj" fmla="val 50000"/>
            </a:avLst>
          </a:prstGeom>
          <a:solidFill>
            <a:srgbClr val="78C7B4"/>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en-GB" sz="1200" b="1">
                <a:solidFill>
                  <a:schemeClr val="lt1"/>
                </a:solidFill>
                <a:latin typeface="Montserrat"/>
                <a:ea typeface="Montserrat"/>
                <a:cs typeface="Montserrat"/>
                <a:sym typeface="Montserrat"/>
              </a:rPr>
              <a:t>3. “Tarikan” apa yang bisa Anda berhenti lakukan, atau ubah menjadi “setoran”, untuk meningkatkan “saldo” Anda?</a:t>
            </a:r>
            <a:endParaRPr sz="1200" b="1">
              <a:solidFill>
                <a:schemeClr val="lt1"/>
              </a:solidFill>
              <a:latin typeface="Montserrat"/>
              <a:ea typeface="Montserrat"/>
              <a:cs typeface="Montserrat"/>
              <a:sym typeface="Montserrat"/>
            </a:endParaRPr>
          </a:p>
        </p:txBody>
      </p:sp>
      <p:sp>
        <p:nvSpPr>
          <p:cNvPr id="476" name="Google Shape;476;p42"/>
          <p:cNvSpPr/>
          <p:nvPr/>
        </p:nvSpPr>
        <p:spPr>
          <a:xfrm>
            <a:off x="6031120" y="803600"/>
            <a:ext cx="2691600" cy="319200"/>
          </a:xfrm>
          <a:prstGeom prst="roundRect">
            <a:avLst>
              <a:gd name="adj" fmla="val 50000"/>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000" b="1">
                <a:solidFill>
                  <a:schemeClr val="lt1"/>
                </a:solidFill>
                <a:latin typeface="Montserrat"/>
                <a:ea typeface="Montserrat"/>
                <a:cs typeface="Montserrat"/>
                <a:sym typeface="Montserrat"/>
              </a:rPr>
              <a:t>Nama Anda:</a:t>
            </a:r>
            <a:endParaRPr sz="1000" b="1">
              <a:solidFill>
                <a:schemeClr val="lt1"/>
              </a:solidFill>
              <a:latin typeface="Montserrat"/>
              <a:ea typeface="Montserrat"/>
              <a:cs typeface="Montserrat"/>
              <a:sym typeface="Montserrat"/>
            </a:endParaRPr>
          </a:p>
        </p:txBody>
      </p:sp>
      <p:sp>
        <p:nvSpPr>
          <p:cNvPr id="477" name="Google Shape;477;p42"/>
          <p:cNvSpPr/>
          <p:nvPr/>
        </p:nvSpPr>
        <p:spPr>
          <a:xfrm>
            <a:off x="6031120" y="1147675"/>
            <a:ext cx="2691600" cy="598500"/>
          </a:xfrm>
          <a:prstGeom prst="roundRect">
            <a:avLst>
              <a:gd name="adj" fmla="val 29699"/>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sz="1000" b="1">
                <a:solidFill>
                  <a:schemeClr val="lt1"/>
                </a:solidFill>
                <a:latin typeface="Montserrat"/>
                <a:ea typeface="Montserrat"/>
                <a:cs typeface="Montserrat"/>
                <a:sym typeface="Montserrat"/>
              </a:rPr>
              <a:t>Nama Anggota Tim:</a:t>
            </a:r>
            <a:endParaRPr sz="1000" b="1">
              <a:solidFill>
                <a:schemeClr val="lt1"/>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GB" sz="1000" b="1">
                <a:solidFill>
                  <a:schemeClr val="lt1"/>
                </a:solidFill>
                <a:latin typeface="Montserrat"/>
                <a:ea typeface="Montserrat"/>
                <a:cs typeface="Montserrat"/>
                <a:sym typeface="Montserrat"/>
              </a:rPr>
              <a:t>A, B, C, etc.</a:t>
            </a:r>
            <a:endParaRPr sz="1000" b="1">
              <a:solidFill>
                <a:schemeClr val="lt1"/>
              </a:solidFill>
              <a:latin typeface="Montserrat"/>
              <a:ea typeface="Montserrat"/>
              <a:cs typeface="Montserrat"/>
              <a:sym typeface="Montserra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43"/>
          <p:cNvSpPr txBox="1"/>
          <p:nvPr/>
        </p:nvSpPr>
        <p:spPr>
          <a:xfrm>
            <a:off x="316400" y="767150"/>
            <a:ext cx="5578200" cy="1015500"/>
          </a:xfrm>
          <a:prstGeom prst="rect">
            <a:avLst/>
          </a:prstGeom>
          <a:noFill/>
          <a:ln>
            <a:noFill/>
          </a:ln>
        </p:spPr>
        <p:txBody>
          <a:bodyPr spcFirstLastPara="1" wrap="square" lIns="91425" tIns="91425" rIns="91425" bIns="91425" anchor="t" anchorCtr="0">
            <a:noAutofit/>
          </a:bodyPr>
          <a:lstStyle/>
          <a:p>
            <a:pPr marL="0" lvl="0" indent="0" algn="just" rtl="0">
              <a:spcBef>
                <a:spcPts val="0"/>
              </a:spcBef>
              <a:spcAft>
                <a:spcPts val="0"/>
              </a:spcAft>
              <a:buNone/>
            </a:pPr>
            <a:r>
              <a:rPr lang="en-GB" sz="1800" b="1">
                <a:solidFill>
                  <a:srgbClr val="64656A"/>
                </a:solidFill>
                <a:latin typeface="Montserrat"/>
                <a:ea typeface="Montserrat"/>
                <a:cs typeface="Montserrat"/>
                <a:sym typeface="Montserrat"/>
              </a:rPr>
              <a:t>DISKUSI TIM – EMOTIONAL BANK ACCOUNT</a:t>
            </a:r>
            <a:endParaRPr sz="1800" b="1">
              <a:solidFill>
                <a:srgbClr val="64656A"/>
              </a:solidFill>
              <a:latin typeface="Montserrat"/>
              <a:ea typeface="Montserrat"/>
              <a:cs typeface="Montserrat"/>
              <a:sym typeface="Montserrat"/>
            </a:endParaRPr>
          </a:p>
          <a:p>
            <a:pPr marL="0" lvl="0" indent="0" algn="just" rtl="0">
              <a:spcBef>
                <a:spcPts val="0"/>
              </a:spcBef>
              <a:spcAft>
                <a:spcPts val="0"/>
              </a:spcAft>
              <a:buNone/>
            </a:pPr>
            <a:endParaRPr sz="800" b="1">
              <a:solidFill>
                <a:srgbClr val="64656A"/>
              </a:solidFill>
              <a:latin typeface="Montserrat"/>
              <a:ea typeface="Montserrat"/>
              <a:cs typeface="Montserrat"/>
              <a:sym typeface="Montserrat"/>
            </a:endParaRPr>
          </a:p>
          <a:p>
            <a:pPr marL="0" lvl="0" indent="0" algn="just" rtl="0">
              <a:spcBef>
                <a:spcPts val="0"/>
              </a:spcBef>
              <a:spcAft>
                <a:spcPts val="0"/>
              </a:spcAft>
              <a:buNone/>
            </a:pPr>
            <a:r>
              <a:rPr lang="en-GB" sz="1000" b="1">
                <a:solidFill>
                  <a:srgbClr val="64656A"/>
                </a:solidFill>
                <a:latin typeface="Montserrat"/>
                <a:ea typeface="Montserrat"/>
                <a:cs typeface="Montserrat"/>
                <a:sym typeface="Montserrat"/>
              </a:rPr>
              <a:t>Diskusikanlah jawaban dari pertanyaan di bawah dengan tim Anda. Tuliskan hasil diskusi di kotak yang telah disediakan.</a:t>
            </a:r>
            <a:endParaRPr sz="800" b="1">
              <a:solidFill>
                <a:srgbClr val="64656A"/>
              </a:solidFill>
              <a:latin typeface="Montserrat"/>
              <a:ea typeface="Montserrat"/>
              <a:cs typeface="Montserrat"/>
              <a:sym typeface="Montserrat"/>
            </a:endParaRPr>
          </a:p>
        </p:txBody>
      </p:sp>
      <p:sp>
        <p:nvSpPr>
          <p:cNvPr id="483" name="Google Shape;483;p43"/>
          <p:cNvSpPr/>
          <p:nvPr/>
        </p:nvSpPr>
        <p:spPr>
          <a:xfrm>
            <a:off x="6031120" y="803600"/>
            <a:ext cx="2691600" cy="319200"/>
          </a:xfrm>
          <a:prstGeom prst="roundRect">
            <a:avLst>
              <a:gd name="adj" fmla="val 50000"/>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000" b="1">
                <a:solidFill>
                  <a:schemeClr val="lt1"/>
                </a:solidFill>
                <a:latin typeface="Montserrat"/>
                <a:ea typeface="Montserrat"/>
                <a:cs typeface="Montserrat"/>
                <a:sym typeface="Montserrat"/>
              </a:rPr>
              <a:t>Nama Anda:</a:t>
            </a:r>
            <a:endParaRPr sz="1000" b="1">
              <a:solidFill>
                <a:schemeClr val="lt1"/>
              </a:solidFill>
              <a:latin typeface="Montserrat"/>
              <a:ea typeface="Montserrat"/>
              <a:cs typeface="Montserrat"/>
              <a:sym typeface="Montserrat"/>
            </a:endParaRPr>
          </a:p>
        </p:txBody>
      </p:sp>
      <p:sp>
        <p:nvSpPr>
          <p:cNvPr id="484" name="Google Shape;484;p43"/>
          <p:cNvSpPr/>
          <p:nvPr/>
        </p:nvSpPr>
        <p:spPr>
          <a:xfrm>
            <a:off x="6031120" y="1147675"/>
            <a:ext cx="2691600" cy="598500"/>
          </a:xfrm>
          <a:prstGeom prst="roundRect">
            <a:avLst>
              <a:gd name="adj" fmla="val 29699"/>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sz="1000" b="1">
                <a:solidFill>
                  <a:schemeClr val="lt1"/>
                </a:solidFill>
                <a:latin typeface="Montserrat"/>
                <a:ea typeface="Montserrat"/>
                <a:cs typeface="Montserrat"/>
                <a:sym typeface="Montserrat"/>
              </a:rPr>
              <a:t>Nama Anggota Tim:</a:t>
            </a:r>
            <a:endParaRPr sz="1000" b="1">
              <a:solidFill>
                <a:schemeClr val="lt1"/>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GB" sz="1000" b="1">
                <a:solidFill>
                  <a:schemeClr val="lt1"/>
                </a:solidFill>
                <a:latin typeface="Montserrat"/>
                <a:ea typeface="Montserrat"/>
                <a:cs typeface="Montserrat"/>
                <a:sym typeface="Montserrat"/>
              </a:rPr>
              <a:t>A, B, C, etc.</a:t>
            </a:r>
            <a:endParaRPr sz="1000" b="1">
              <a:solidFill>
                <a:schemeClr val="lt1"/>
              </a:solidFill>
              <a:latin typeface="Montserrat"/>
              <a:ea typeface="Montserrat"/>
              <a:cs typeface="Montserrat"/>
              <a:sym typeface="Montserrat"/>
            </a:endParaRPr>
          </a:p>
        </p:txBody>
      </p:sp>
      <p:grpSp>
        <p:nvGrpSpPr>
          <p:cNvPr id="485" name="Google Shape;485;p43"/>
          <p:cNvGrpSpPr/>
          <p:nvPr/>
        </p:nvGrpSpPr>
        <p:grpSpPr>
          <a:xfrm>
            <a:off x="316260" y="1795622"/>
            <a:ext cx="8438734" cy="3061620"/>
            <a:chOff x="-3847900" y="1795626"/>
            <a:chExt cx="12602650" cy="3061620"/>
          </a:xfrm>
        </p:grpSpPr>
        <p:sp>
          <p:nvSpPr>
            <p:cNvPr id="486" name="Google Shape;486;p43"/>
            <p:cNvSpPr/>
            <p:nvPr/>
          </p:nvSpPr>
          <p:spPr>
            <a:xfrm>
              <a:off x="402625" y="1796281"/>
              <a:ext cx="4101600" cy="3060300"/>
            </a:xfrm>
            <a:prstGeom prst="roundRect">
              <a:avLst>
                <a:gd name="adj" fmla="val 9618"/>
              </a:avLst>
            </a:prstGeom>
            <a:solidFill>
              <a:srgbClr val="DA2128"/>
            </a:solidFill>
            <a:ln w="28575" cap="flat" cmpd="sng">
              <a:solidFill>
                <a:srgbClr val="DA2128"/>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en-GB" sz="900" b="1">
                  <a:solidFill>
                    <a:schemeClr val="lt1"/>
                  </a:solidFill>
                  <a:latin typeface="Montserrat"/>
                  <a:ea typeface="Montserrat"/>
                  <a:cs typeface="Montserrat"/>
                  <a:sym typeface="Montserrat"/>
                </a:rPr>
                <a:t>Apa contoh dari sesuatu yang mungkin bisa dianggap “setoran” bagi seseorang tetapi bukan oleh orang lain?</a:t>
              </a: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700" b="1">
                <a:solidFill>
                  <a:schemeClr val="lt1"/>
                </a:solidFill>
                <a:latin typeface="Montserrat"/>
                <a:ea typeface="Montserrat"/>
                <a:cs typeface="Montserrat"/>
                <a:sym typeface="Montserrat"/>
              </a:endParaRPr>
            </a:p>
          </p:txBody>
        </p:sp>
        <p:sp>
          <p:nvSpPr>
            <p:cNvPr id="487" name="Google Shape;487;p43"/>
            <p:cNvSpPr/>
            <p:nvPr/>
          </p:nvSpPr>
          <p:spPr>
            <a:xfrm>
              <a:off x="4653150" y="1795951"/>
              <a:ext cx="4101600" cy="3060300"/>
            </a:xfrm>
            <a:prstGeom prst="roundRect">
              <a:avLst>
                <a:gd name="adj" fmla="val 9618"/>
              </a:avLst>
            </a:prstGeom>
            <a:solidFill>
              <a:srgbClr val="DA2128"/>
            </a:solidFill>
            <a:ln w="28575" cap="flat" cmpd="sng">
              <a:solidFill>
                <a:srgbClr val="DA2128"/>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en-GB" sz="1000" b="1">
                  <a:solidFill>
                    <a:schemeClr val="lt1"/>
                  </a:solidFill>
                  <a:latin typeface="Montserrat"/>
                  <a:ea typeface="Montserrat"/>
                  <a:cs typeface="Montserrat"/>
                  <a:sym typeface="Montserrat"/>
                </a:rPr>
                <a:t>Bagaimana “saldo” di Rekening Bank Emosi kita berdampak pada komunikasi? Produktivitas?</a:t>
              </a: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1000" b="1">
                <a:solidFill>
                  <a:schemeClr val="lt1"/>
                </a:solidFill>
                <a:latin typeface="Montserrat"/>
                <a:ea typeface="Montserrat"/>
                <a:cs typeface="Montserrat"/>
                <a:sym typeface="Montserrat"/>
              </a:endParaRPr>
            </a:p>
          </p:txBody>
        </p:sp>
        <p:grpSp>
          <p:nvGrpSpPr>
            <p:cNvPr id="488" name="Google Shape;488;p43"/>
            <p:cNvGrpSpPr/>
            <p:nvPr/>
          </p:nvGrpSpPr>
          <p:grpSpPr>
            <a:xfrm>
              <a:off x="-3847900" y="1795626"/>
              <a:ext cx="12602650" cy="3061620"/>
              <a:chOff x="-3847900" y="1795626"/>
              <a:chExt cx="12602650" cy="3061620"/>
            </a:xfrm>
          </p:grpSpPr>
          <p:sp>
            <p:nvSpPr>
              <p:cNvPr id="489" name="Google Shape;489;p43"/>
              <p:cNvSpPr/>
              <p:nvPr/>
            </p:nvSpPr>
            <p:spPr>
              <a:xfrm>
                <a:off x="402625" y="2429346"/>
                <a:ext cx="4101600" cy="2427900"/>
              </a:xfrm>
              <a:prstGeom prst="roundRect">
                <a:avLst>
                  <a:gd name="adj" fmla="val 9618"/>
                </a:avLst>
              </a:prstGeom>
              <a:solidFill>
                <a:schemeClr val="lt1"/>
              </a:solidFill>
              <a:ln w="28575" cap="flat" cmpd="sng">
                <a:solidFill>
                  <a:srgbClr val="DA2128"/>
                </a:solidFill>
                <a:prstDash val="solid"/>
                <a:round/>
                <a:headEnd type="none" w="sm" len="sm"/>
                <a:tailEnd type="none" w="sm" len="sm"/>
              </a:ln>
            </p:spPr>
            <p:txBody>
              <a:bodyPr spcFirstLastPara="1" wrap="square" lIns="91425" tIns="91425" rIns="91425" bIns="91425" anchor="ctr" anchorCtr="0">
                <a:noAutofit/>
              </a:bodyPr>
              <a:lstStyle/>
              <a:p>
                <a:pPr marL="457200" lvl="0" indent="-285750" algn="just" rtl="0">
                  <a:spcBef>
                    <a:spcPts val="0"/>
                  </a:spcBef>
                  <a:spcAft>
                    <a:spcPts val="0"/>
                  </a:spcAft>
                  <a:buClr>
                    <a:schemeClr val="dk1"/>
                  </a:buClr>
                  <a:buSzPts val="900"/>
                  <a:buFont typeface="Montserrat"/>
                  <a:buChar char="●"/>
                </a:pPr>
                <a:r>
                  <a:rPr lang="en-GB" sz="900" b="1">
                    <a:solidFill>
                      <a:schemeClr val="dk1"/>
                    </a:solidFill>
                    <a:latin typeface="Montserrat"/>
                    <a:ea typeface="Montserrat"/>
                    <a:cs typeface="Montserrat"/>
                    <a:sym typeface="Montserrat"/>
                  </a:rPr>
                  <a:t>Jawab di sini!</a:t>
                </a:r>
                <a:endParaRPr sz="900" b="1">
                  <a:solidFill>
                    <a:schemeClr val="dk1"/>
                  </a:solidFill>
                  <a:latin typeface="Montserrat"/>
                  <a:ea typeface="Montserrat"/>
                  <a:cs typeface="Montserrat"/>
                  <a:sym typeface="Montserrat"/>
                </a:endParaRPr>
              </a:p>
            </p:txBody>
          </p:sp>
          <p:sp>
            <p:nvSpPr>
              <p:cNvPr id="490" name="Google Shape;490;p43"/>
              <p:cNvSpPr/>
              <p:nvPr/>
            </p:nvSpPr>
            <p:spPr>
              <a:xfrm>
                <a:off x="4653150" y="2429000"/>
                <a:ext cx="4101600" cy="2427900"/>
              </a:xfrm>
              <a:prstGeom prst="roundRect">
                <a:avLst>
                  <a:gd name="adj" fmla="val 9618"/>
                </a:avLst>
              </a:prstGeom>
              <a:solidFill>
                <a:schemeClr val="lt1"/>
              </a:solidFill>
              <a:ln w="28575" cap="flat" cmpd="sng">
                <a:solidFill>
                  <a:srgbClr val="DA2128"/>
                </a:solidFill>
                <a:prstDash val="solid"/>
                <a:round/>
                <a:headEnd type="none" w="sm" len="sm"/>
                <a:tailEnd type="none" w="sm" len="sm"/>
              </a:ln>
            </p:spPr>
            <p:txBody>
              <a:bodyPr spcFirstLastPara="1" wrap="square" lIns="91425" tIns="91425" rIns="91425" bIns="91425" anchor="ctr" anchorCtr="0">
                <a:noAutofit/>
              </a:bodyPr>
              <a:lstStyle/>
              <a:p>
                <a:pPr marL="457200" lvl="0" indent="-285750" algn="just" rtl="0">
                  <a:spcBef>
                    <a:spcPts val="0"/>
                  </a:spcBef>
                  <a:spcAft>
                    <a:spcPts val="0"/>
                  </a:spcAft>
                  <a:buClr>
                    <a:schemeClr val="dk1"/>
                  </a:buClr>
                  <a:buSzPts val="900"/>
                  <a:buFont typeface="Montserrat"/>
                  <a:buChar char="●"/>
                </a:pPr>
                <a:r>
                  <a:rPr lang="en-GB" sz="900" b="1">
                    <a:solidFill>
                      <a:schemeClr val="dk1"/>
                    </a:solidFill>
                    <a:latin typeface="Montserrat"/>
                    <a:ea typeface="Montserrat"/>
                    <a:cs typeface="Montserrat"/>
                    <a:sym typeface="Montserrat"/>
                  </a:rPr>
                  <a:t>Jawab di sini!</a:t>
                </a:r>
                <a:endParaRPr sz="900" b="1">
                  <a:solidFill>
                    <a:schemeClr val="dk1"/>
                  </a:solidFill>
                  <a:latin typeface="Montserrat"/>
                  <a:ea typeface="Montserrat"/>
                  <a:cs typeface="Montserrat"/>
                  <a:sym typeface="Montserrat"/>
                </a:endParaRPr>
              </a:p>
            </p:txBody>
          </p:sp>
          <p:sp>
            <p:nvSpPr>
              <p:cNvPr id="491" name="Google Shape;491;p43"/>
              <p:cNvSpPr/>
              <p:nvPr/>
            </p:nvSpPr>
            <p:spPr>
              <a:xfrm>
                <a:off x="-3847900" y="1795626"/>
                <a:ext cx="4101600" cy="3060300"/>
              </a:xfrm>
              <a:prstGeom prst="roundRect">
                <a:avLst>
                  <a:gd name="adj" fmla="val 9618"/>
                </a:avLst>
              </a:prstGeom>
              <a:solidFill>
                <a:srgbClr val="DA2128"/>
              </a:solidFill>
              <a:ln w="28575" cap="flat" cmpd="sng">
                <a:solidFill>
                  <a:srgbClr val="DA2128"/>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en-GB" sz="1000" b="1">
                    <a:solidFill>
                      <a:schemeClr val="lt1"/>
                    </a:solidFill>
                    <a:latin typeface="Montserrat"/>
                    <a:ea typeface="Montserrat"/>
                    <a:cs typeface="Montserrat"/>
                    <a:sym typeface="Montserrat"/>
                  </a:rPr>
                  <a:t>Apa contoh-contoh “setoran” dan “tarikan” Rekening Bank emosi?</a:t>
                </a:r>
                <a:endParaRPr sz="10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lt1"/>
                  </a:solidFill>
                  <a:latin typeface="Montserrat"/>
                  <a:ea typeface="Montserrat"/>
                  <a:cs typeface="Montserrat"/>
                  <a:sym typeface="Montserrat"/>
                </a:endParaRPr>
              </a:p>
            </p:txBody>
          </p:sp>
          <p:sp>
            <p:nvSpPr>
              <p:cNvPr id="492" name="Google Shape;492;p43"/>
              <p:cNvSpPr/>
              <p:nvPr/>
            </p:nvSpPr>
            <p:spPr>
              <a:xfrm>
                <a:off x="-3847900" y="2428675"/>
                <a:ext cx="4101600" cy="2427900"/>
              </a:xfrm>
              <a:prstGeom prst="roundRect">
                <a:avLst>
                  <a:gd name="adj" fmla="val 9618"/>
                </a:avLst>
              </a:prstGeom>
              <a:solidFill>
                <a:schemeClr val="lt1"/>
              </a:solidFill>
              <a:ln w="28575" cap="flat" cmpd="sng">
                <a:solidFill>
                  <a:srgbClr val="DA2128"/>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n-GB" sz="900" b="1">
                    <a:solidFill>
                      <a:schemeClr val="dk1"/>
                    </a:solidFill>
                    <a:latin typeface="Montserrat"/>
                    <a:ea typeface="Montserrat"/>
                    <a:cs typeface="Montserrat"/>
                    <a:sym typeface="Montserrat"/>
                  </a:rPr>
                  <a:t>Setoran:</a:t>
                </a:r>
                <a:endParaRPr sz="900" b="1">
                  <a:solidFill>
                    <a:schemeClr val="dk1"/>
                  </a:solidFill>
                  <a:latin typeface="Montserrat"/>
                  <a:ea typeface="Montserrat"/>
                  <a:cs typeface="Montserrat"/>
                  <a:sym typeface="Montserrat"/>
                </a:endParaRPr>
              </a:p>
              <a:p>
                <a:pPr marL="457200" lvl="0" indent="-285750" algn="just" rtl="0">
                  <a:spcBef>
                    <a:spcPts val="0"/>
                  </a:spcBef>
                  <a:spcAft>
                    <a:spcPts val="0"/>
                  </a:spcAft>
                  <a:buClr>
                    <a:schemeClr val="dk1"/>
                  </a:buClr>
                  <a:buSzPts val="900"/>
                  <a:buFont typeface="Montserrat"/>
                  <a:buChar char="●"/>
                </a:pPr>
                <a:r>
                  <a:rPr lang="en-GB" sz="900" b="1">
                    <a:solidFill>
                      <a:schemeClr val="dk1"/>
                    </a:solidFill>
                    <a:latin typeface="Montserrat"/>
                    <a:ea typeface="Montserrat"/>
                    <a:cs typeface="Montserrat"/>
                    <a:sym typeface="Montserrat"/>
                  </a:rPr>
                  <a:t>Jawab di sini!</a:t>
                </a:r>
                <a:endParaRPr sz="900" b="1">
                  <a:solidFill>
                    <a:schemeClr val="dk1"/>
                  </a:solidFill>
                  <a:latin typeface="Montserrat"/>
                  <a:ea typeface="Montserrat"/>
                  <a:cs typeface="Montserrat"/>
                  <a:sym typeface="Montserrat"/>
                </a:endParaRPr>
              </a:p>
              <a:p>
                <a:pPr marL="0" lvl="0" indent="0" algn="just" rtl="0">
                  <a:spcBef>
                    <a:spcPts val="0"/>
                  </a:spcBef>
                  <a:spcAft>
                    <a:spcPts val="0"/>
                  </a:spcAft>
                  <a:buNone/>
                </a:pPr>
                <a:endParaRPr sz="900" b="1">
                  <a:solidFill>
                    <a:schemeClr val="dk1"/>
                  </a:solidFill>
                  <a:latin typeface="Montserrat"/>
                  <a:ea typeface="Montserrat"/>
                  <a:cs typeface="Montserrat"/>
                  <a:sym typeface="Montserrat"/>
                </a:endParaRPr>
              </a:p>
              <a:p>
                <a:pPr marL="0" lvl="0" indent="0" algn="just" rtl="0">
                  <a:spcBef>
                    <a:spcPts val="0"/>
                  </a:spcBef>
                  <a:spcAft>
                    <a:spcPts val="0"/>
                  </a:spcAft>
                  <a:buNone/>
                </a:pPr>
                <a:r>
                  <a:rPr lang="en-GB" sz="900" b="1">
                    <a:solidFill>
                      <a:schemeClr val="dk1"/>
                    </a:solidFill>
                    <a:latin typeface="Montserrat"/>
                    <a:ea typeface="Montserrat"/>
                    <a:cs typeface="Montserrat"/>
                    <a:sym typeface="Montserrat"/>
                  </a:rPr>
                  <a:t>Tarikan:</a:t>
                </a:r>
                <a:endParaRPr sz="900" b="1">
                  <a:solidFill>
                    <a:schemeClr val="dk1"/>
                  </a:solidFill>
                  <a:latin typeface="Montserrat"/>
                  <a:ea typeface="Montserrat"/>
                  <a:cs typeface="Montserrat"/>
                  <a:sym typeface="Montserrat"/>
                </a:endParaRPr>
              </a:p>
              <a:p>
                <a:pPr marL="457200" lvl="0" indent="-285750" algn="just" rtl="0">
                  <a:spcBef>
                    <a:spcPts val="0"/>
                  </a:spcBef>
                  <a:spcAft>
                    <a:spcPts val="0"/>
                  </a:spcAft>
                  <a:buClr>
                    <a:schemeClr val="dk1"/>
                  </a:buClr>
                  <a:buSzPts val="900"/>
                  <a:buFont typeface="Montserrat"/>
                  <a:buChar char="●"/>
                </a:pPr>
                <a:r>
                  <a:rPr lang="en-GB" sz="900" b="1">
                    <a:solidFill>
                      <a:schemeClr val="dk1"/>
                    </a:solidFill>
                    <a:latin typeface="Montserrat"/>
                    <a:ea typeface="Montserrat"/>
                    <a:cs typeface="Montserrat"/>
                    <a:sym typeface="Montserrat"/>
                  </a:rPr>
                  <a:t>Jawab di sini!</a:t>
                </a:r>
                <a:endParaRPr sz="900" b="1">
                  <a:solidFill>
                    <a:schemeClr val="dk1"/>
                  </a:solidFill>
                  <a:latin typeface="Montserrat"/>
                  <a:ea typeface="Montserrat"/>
                  <a:cs typeface="Montserrat"/>
                  <a:sym typeface="Montserrat"/>
                </a:endParaRPr>
              </a:p>
            </p:txBody>
          </p:sp>
        </p:grpSp>
      </p:gr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TotalTime>
  <Words>270</Words>
  <Application>Microsoft Macintosh PowerPoint</Application>
  <PresentationFormat>On-screen Show (16:9)</PresentationFormat>
  <Paragraphs>63</Paragraphs>
  <Slides>3</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Montserrat</vt:lpstr>
      <vt:lpstr>Calibri</vt:lpstr>
      <vt:lpstr>Simple Light</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Dwi Asih Wulandari</cp:lastModifiedBy>
  <cp:revision>3</cp:revision>
  <dcterms:modified xsi:type="dcterms:W3CDTF">2025-12-04T05:11:46Z</dcterms:modified>
</cp:coreProperties>
</file>